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8" r:id="rId3"/>
    <p:sldId id="281" r:id="rId4"/>
    <p:sldId id="276" r:id="rId5"/>
    <p:sldId id="282" r:id="rId6"/>
    <p:sldId id="283" r:id="rId7"/>
    <p:sldId id="284" r:id="rId8"/>
    <p:sldId id="268" r:id="rId9"/>
    <p:sldId id="279" r:id="rId10"/>
    <p:sldId id="269" r:id="rId11"/>
    <p:sldId id="285" r:id="rId12"/>
    <p:sldId id="286" r:id="rId13"/>
    <p:sldId id="287" r:id="rId14"/>
    <p:sldId id="288" r:id="rId15"/>
    <p:sldId id="260" r:id="rId16"/>
    <p:sldId id="272"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47" cy="498328"/>
          </a:xfrm>
          <a:prstGeom prst="rect">
            <a:avLst/>
          </a:prstGeom>
        </p:spPr>
        <p:txBody>
          <a:bodyPr vert="horz" lIns="92108" tIns="46054" rIns="92108" bIns="46054" rtlCol="0"/>
          <a:lstStyle>
            <a:lvl1pPr algn="l">
              <a:defRPr sz="1200"/>
            </a:lvl1pPr>
          </a:lstStyle>
          <a:p>
            <a:endParaRPr lang="en-GB"/>
          </a:p>
        </p:txBody>
      </p:sp>
      <p:sp>
        <p:nvSpPr>
          <p:cNvPr id="3" name="Date Placeholder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EA2821D1-2BE9-4DE3-B3B0-F3C77CEACA27}" type="datetimeFigureOut">
              <a:rPr lang="en-GB" smtClean="0"/>
              <a:t>16/09/2019</a:t>
            </a:fld>
            <a:endParaRPr lang="en-GB"/>
          </a:p>
        </p:txBody>
      </p:sp>
      <p:sp>
        <p:nvSpPr>
          <p:cNvPr id="4" name="Footer Placeholder 3"/>
          <p:cNvSpPr>
            <a:spLocks noGrp="1"/>
          </p:cNvSpPr>
          <p:nvPr>
            <p:ph type="ftr" sz="quarter" idx="2"/>
          </p:nvPr>
        </p:nvSpPr>
        <p:spPr>
          <a:xfrm>
            <a:off x="1" y="9428310"/>
            <a:ext cx="2946247" cy="498328"/>
          </a:xfrm>
          <a:prstGeom prst="rect">
            <a:avLst/>
          </a:prstGeom>
        </p:spPr>
        <p:txBody>
          <a:bodyPr vert="horz" lIns="92108" tIns="46054" rIns="92108" bIns="46054" rtlCol="0" anchor="b"/>
          <a:lstStyle>
            <a:lvl1pPr algn="l">
              <a:defRPr sz="1200"/>
            </a:lvl1pPr>
          </a:lstStyle>
          <a:p>
            <a:endParaRPr lang="en-GB"/>
          </a:p>
        </p:txBody>
      </p:sp>
      <p:sp>
        <p:nvSpPr>
          <p:cNvPr id="5" name="Slide Number Placeholder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0EF87911-1BAF-408E-9BC7-CA7EB69214BA}" type="slidenum">
              <a:rPr lang="en-GB" smtClean="0"/>
              <a:t>‹#›</a:t>
            </a:fld>
            <a:endParaRPr lang="en-GB"/>
          </a:p>
        </p:txBody>
      </p:sp>
    </p:spTree>
    <p:extLst>
      <p:ext uri="{BB962C8B-B14F-4D97-AF65-F5344CB8AC3E}">
        <p14:creationId xmlns:p14="http://schemas.microsoft.com/office/powerpoint/2010/main" val="3809916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60" cy="498056"/>
          </a:xfrm>
          <a:prstGeom prst="rect">
            <a:avLst/>
          </a:prstGeom>
        </p:spPr>
        <p:txBody>
          <a:bodyPr vert="horz" lIns="92108" tIns="46054" rIns="92108" bIns="46054" rtlCol="0"/>
          <a:lstStyle>
            <a:lvl1pPr algn="l">
              <a:defRPr sz="1200"/>
            </a:lvl1pPr>
          </a:lstStyle>
          <a:p>
            <a:endParaRPr lang="en-GB"/>
          </a:p>
        </p:txBody>
      </p:sp>
      <p:sp>
        <p:nvSpPr>
          <p:cNvPr id="3" name="Date Placeholder 2"/>
          <p:cNvSpPr>
            <a:spLocks noGrp="1"/>
          </p:cNvSpPr>
          <p:nvPr>
            <p:ph type="dt" idx="1"/>
          </p:nvPr>
        </p:nvSpPr>
        <p:spPr>
          <a:xfrm>
            <a:off x="3850443" y="0"/>
            <a:ext cx="2945660" cy="498056"/>
          </a:xfrm>
          <a:prstGeom prst="rect">
            <a:avLst/>
          </a:prstGeom>
        </p:spPr>
        <p:txBody>
          <a:bodyPr vert="horz" lIns="92108" tIns="46054" rIns="92108" bIns="46054" rtlCol="0"/>
          <a:lstStyle>
            <a:lvl1pPr algn="r">
              <a:defRPr sz="1200"/>
            </a:lvl1pPr>
          </a:lstStyle>
          <a:p>
            <a:fld id="{1A41CE88-5C84-4DC4-A2D9-C79F05BD4B75}" type="datetimeFigureOut">
              <a:rPr lang="en-GB" smtClean="0"/>
              <a:t>16/09/2019</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108" tIns="46054" rIns="92108" bIns="46054"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2108" tIns="46054" rIns="92108" bIns="460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6"/>
            <a:ext cx="2945660" cy="498055"/>
          </a:xfrm>
          <a:prstGeom prst="rect">
            <a:avLst/>
          </a:prstGeom>
        </p:spPr>
        <p:txBody>
          <a:bodyPr vert="horz" lIns="92108" tIns="46054" rIns="92108" bIns="46054"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6"/>
            <a:ext cx="2945660" cy="498055"/>
          </a:xfrm>
          <a:prstGeom prst="rect">
            <a:avLst/>
          </a:prstGeom>
        </p:spPr>
        <p:txBody>
          <a:bodyPr vert="horz" lIns="92108" tIns="46054" rIns="92108" bIns="46054" rtlCol="0" anchor="b"/>
          <a:lstStyle>
            <a:lvl1pPr algn="r">
              <a:defRPr sz="1200"/>
            </a:lvl1pPr>
          </a:lstStyle>
          <a:p>
            <a:fld id="{C1D04C06-A318-49CF-B1AE-94C266772B0C}" type="slidenum">
              <a:rPr lang="en-GB" smtClean="0"/>
              <a:t>‹#›</a:t>
            </a:fld>
            <a:endParaRPr lang="en-GB"/>
          </a:p>
        </p:txBody>
      </p:sp>
    </p:spTree>
    <p:extLst>
      <p:ext uri="{BB962C8B-B14F-4D97-AF65-F5344CB8AC3E}">
        <p14:creationId xmlns:p14="http://schemas.microsoft.com/office/powerpoint/2010/main" val="1401326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D04C06-A318-49CF-B1AE-94C266772B0C}" type="slidenum">
              <a:rPr lang="en-GB" smtClean="0"/>
              <a:t>8</a:t>
            </a:fld>
            <a:endParaRPr lang="en-GB"/>
          </a:p>
        </p:txBody>
      </p:sp>
    </p:spTree>
    <p:extLst>
      <p:ext uri="{BB962C8B-B14F-4D97-AF65-F5344CB8AC3E}">
        <p14:creationId xmlns:p14="http://schemas.microsoft.com/office/powerpoint/2010/main" val="181627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1CBA87-2CF7-4427-87B9-C5D74A6274E0}"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113429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1CBA87-2CF7-4427-87B9-C5D74A6274E0}"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211737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1CBA87-2CF7-4427-87B9-C5D74A6274E0}"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255661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1CBA87-2CF7-4427-87B9-C5D74A6274E0}"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310888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CBA87-2CF7-4427-87B9-C5D74A6274E0}" type="datetimeFigureOut">
              <a:rPr lang="en-GB" smtClean="0"/>
              <a:t>16/09/2019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758848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1CBA87-2CF7-4427-87B9-C5D74A6274E0}"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76522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1CBA87-2CF7-4427-87B9-C5D74A6274E0}" type="datetimeFigureOut">
              <a:rPr lang="en-GB" smtClean="0"/>
              <a:t>16/09/2019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352802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1CBA87-2CF7-4427-87B9-C5D74A6274E0}" type="datetimeFigureOut">
              <a:rPr lang="en-GB" smtClean="0"/>
              <a:t>16/09/2019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326352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CBA87-2CF7-4427-87B9-C5D74A6274E0}" type="datetimeFigureOut">
              <a:rPr lang="en-GB" smtClean="0"/>
              <a:t>16/09/2019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210515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CBA87-2CF7-4427-87B9-C5D74A6274E0}"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356015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CBA87-2CF7-4427-87B9-C5D74A6274E0}" type="datetimeFigureOut">
              <a:rPr lang="en-GB" smtClean="0"/>
              <a:t>16/09/2019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82FC6-28A7-44A3-98FF-59CEABA353FD}" type="slidenum">
              <a:rPr lang="en-GB" smtClean="0"/>
              <a:t>‹#›</a:t>
            </a:fld>
            <a:endParaRPr lang="en-GB"/>
          </a:p>
        </p:txBody>
      </p:sp>
    </p:spTree>
    <p:extLst>
      <p:ext uri="{BB962C8B-B14F-4D97-AF65-F5344CB8AC3E}">
        <p14:creationId xmlns:p14="http://schemas.microsoft.com/office/powerpoint/2010/main" val="129043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CBA87-2CF7-4427-87B9-C5D74A6274E0}" type="datetimeFigureOut">
              <a:rPr lang="en-GB" smtClean="0"/>
              <a:t>16/09/2019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82FC6-28A7-44A3-98FF-59CEABA353FD}" type="slidenum">
              <a:rPr lang="en-GB" smtClean="0"/>
              <a:t>‹#›</a:t>
            </a:fld>
            <a:endParaRPr lang="en-GB"/>
          </a:p>
        </p:txBody>
      </p:sp>
    </p:spTree>
    <p:extLst>
      <p:ext uri="{BB962C8B-B14F-4D97-AF65-F5344CB8AC3E}">
        <p14:creationId xmlns:p14="http://schemas.microsoft.com/office/powerpoint/2010/main" val="307837846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ipartbest.com/clipart-biyEpaz9T" TargetMode="External"/><Relationship Id="rId2" Type="http://schemas.openxmlformats.org/officeDocument/2006/relationships/hyperlink" Target="http://www.google.co.uk/url?sa=i&amp;rct=j&amp;q=&amp;esrc=s&amp;source=images&amp;cd=&amp;cad=rja&amp;uact=8&amp;docid=Pelp_CsgPFNCZM&amp;tbnid=0aVijDogTTHFOM:&amp;ved=0CAcQjRw&amp;url=http://hdicliparts.com/image-for-teacher-clipart-best.html&amp;ei=0tEhVPKzBe-S7Ab22oGwCw&amp;bvm=bv.75775273,d.cWc&amp;psig=AFQjCNFKFU9C39SHvd2NEV8S3dgFfApxyA&amp;ust=1411588933938646"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lipartbest.com/clipart-biyEpaz9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icturesnew.com/kids-clipart.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icturesnew.com/kids-clipart.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icturesnew.com/kids-clipart.htm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827088" y="1773238"/>
            <a:ext cx="7488237" cy="1223962"/>
          </a:xfrm>
        </p:spPr>
        <p:txBody>
          <a:bodyPr>
            <a:normAutofit fontScale="90000"/>
          </a:bodyPr>
          <a:lstStyle/>
          <a:p>
            <a:r>
              <a:rPr lang="en-GB" sz="4000" dirty="0" smtClean="0"/>
              <a:t/>
            </a:r>
            <a:br>
              <a:rPr lang="en-GB" sz="4000" dirty="0" smtClean="0"/>
            </a:br>
            <a:r>
              <a:rPr lang="en-GB" sz="4000" dirty="0"/>
              <a:t/>
            </a:r>
            <a:br>
              <a:rPr lang="en-GB" sz="4000" dirty="0"/>
            </a:br>
            <a:r>
              <a:rPr lang="en-GB" sz="4000" dirty="0" smtClean="0"/>
              <a:t>Good evening.</a:t>
            </a:r>
            <a:r>
              <a:rPr lang="en-GB" sz="4000" dirty="0"/>
              <a:t/>
            </a:r>
            <a:br>
              <a:rPr lang="en-GB" sz="4000" dirty="0"/>
            </a:br>
            <a:r>
              <a:rPr lang="en-GB" sz="4000" dirty="0" smtClean="0"/>
              <a:t>Thank you for coming to our</a:t>
            </a:r>
            <a:r>
              <a:rPr lang="en-GB" sz="4000" dirty="0"/>
              <a:t/>
            </a:r>
            <a:br>
              <a:rPr lang="en-GB" sz="4000" dirty="0"/>
            </a:br>
            <a:r>
              <a:rPr lang="en-GB" sz="4000" dirty="0" smtClean="0"/>
              <a:t>Welcome Evening 2019-2020.</a:t>
            </a:r>
            <a:r>
              <a:rPr lang="en-GB" sz="4000" dirty="0"/>
              <a:t/>
            </a:r>
            <a:br>
              <a:rPr lang="en-GB" sz="4000" dirty="0"/>
            </a:br>
            <a:r>
              <a:rPr lang="en-GB" sz="4000" dirty="0"/>
              <a:t/>
            </a:r>
            <a:br>
              <a:rPr lang="en-GB" sz="4000" dirty="0"/>
            </a:br>
            <a:r>
              <a:rPr lang="en-GB" sz="4000" dirty="0"/>
              <a:t/>
            </a:r>
            <a:br>
              <a:rPr lang="en-GB" sz="4000" dirty="0"/>
            </a:br>
            <a:r>
              <a:rPr lang="en-GB" sz="4000" dirty="0"/>
              <a:t/>
            </a:r>
            <a:br>
              <a:rPr lang="en-GB" sz="4000" dirty="0"/>
            </a:br>
            <a:endParaRPr lang="en-GB" sz="4000" dirty="0"/>
          </a:p>
        </p:txBody>
      </p:sp>
      <p:sp>
        <p:nvSpPr>
          <p:cNvPr id="2054" name="AutoShape 6" descr="2Q==">
            <a:hlinkClick r:id="rId2"/>
          </p:cNvPr>
          <p:cNvSpPr>
            <a:spLocks noChangeAspect="1" noChangeArrowheads="1"/>
          </p:cNvSpPr>
          <p:nvPr/>
        </p:nvSpPr>
        <p:spPr bwMode="auto">
          <a:xfrm>
            <a:off x="53975" y="0"/>
            <a:ext cx="2381250" cy="21050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sp>
        <p:nvSpPr>
          <p:cNvPr id="2058" name="AutoShape 10" descr="2Q==">
            <a:hlinkClick r:id="rId2"/>
          </p:cNvPr>
          <p:cNvSpPr>
            <a:spLocks noChangeAspect="1" noChangeArrowheads="1"/>
          </p:cNvSpPr>
          <p:nvPr/>
        </p:nvSpPr>
        <p:spPr bwMode="auto">
          <a:xfrm>
            <a:off x="53975" y="0"/>
            <a:ext cx="2381250" cy="21050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062" name="Picture 14" descr="Iola USD257 - My Teacher 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3605213"/>
            <a:ext cx="3816350" cy="3252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533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136904" cy="6063198"/>
          </a:xfrm>
          <a:prstGeom prst="rect">
            <a:avLst/>
          </a:prstGeom>
        </p:spPr>
        <p:txBody>
          <a:bodyPr wrap="square">
            <a:spAutoFit/>
          </a:bodyPr>
          <a:lstStyle/>
          <a:p>
            <a:pPr algn="ctr"/>
            <a:r>
              <a:rPr lang="en-GB" sz="3600" b="1" dirty="0" smtClean="0">
                <a:solidFill>
                  <a:srgbClr val="FFFF00"/>
                </a:solidFill>
              </a:rPr>
              <a:t>What will my child be learning this term?</a:t>
            </a:r>
          </a:p>
          <a:p>
            <a:pPr algn="ctr"/>
            <a:r>
              <a:rPr lang="en-GB" sz="2400" dirty="0" smtClean="0"/>
              <a:t>Every term teachers will give out a Curriculum Leaflet so that you can follow what your child is learning</a:t>
            </a:r>
          </a:p>
          <a:p>
            <a:pPr algn="ctr"/>
            <a:endParaRPr lang="en-GB" sz="2400" dirty="0" smtClean="0"/>
          </a:p>
          <a:p>
            <a:pPr algn="ctr"/>
            <a:r>
              <a:rPr lang="en-GB" sz="2400" b="1" dirty="0" smtClean="0">
                <a:solidFill>
                  <a:srgbClr val="FFFF00"/>
                </a:solidFill>
              </a:rPr>
              <a:t>This Autumn Term the Topics are: </a:t>
            </a:r>
          </a:p>
          <a:p>
            <a:pPr algn="ctr"/>
            <a:r>
              <a:rPr lang="en-GB" sz="3200" dirty="0" smtClean="0">
                <a:solidFill>
                  <a:srgbClr val="FFFF00"/>
                </a:solidFill>
              </a:rPr>
              <a:t>Reception: Bears</a:t>
            </a:r>
          </a:p>
          <a:p>
            <a:pPr algn="ctr"/>
            <a:r>
              <a:rPr lang="en-GB" sz="3200" dirty="0" smtClean="0">
                <a:solidFill>
                  <a:srgbClr val="FFFF00"/>
                </a:solidFill>
              </a:rPr>
              <a:t>Year 1 and 2: Fire Fire-The Great Fire of London</a:t>
            </a:r>
          </a:p>
          <a:p>
            <a:pPr algn="ctr"/>
            <a:r>
              <a:rPr lang="en-GB" sz="3200" dirty="0" smtClean="0">
                <a:solidFill>
                  <a:srgbClr val="FFFF00"/>
                </a:solidFill>
              </a:rPr>
              <a:t>Year 3: Stone Age to Iron Age</a:t>
            </a:r>
          </a:p>
          <a:p>
            <a:pPr algn="ctr"/>
            <a:r>
              <a:rPr lang="en-GB" sz="3200" dirty="0" smtClean="0">
                <a:solidFill>
                  <a:srgbClr val="FFFF00"/>
                </a:solidFill>
              </a:rPr>
              <a:t>Year 4: Tudors</a:t>
            </a:r>
          </a:p>
          <a:p>
            <a:pPr algn="ctr"/>
            <a:r>
              <a:rPr lang="en-GB" sz="3200" dirty="0" smtClean="0">
                <a:solidFill>
                  <a:srgbClr val="FFFF00"/>
                </a:solidFill>
              </a:rPr>
              <a:t>Year 5/6: The Greeks</a:t>
            </a:r>
          </a:p>
          <a:p>
            <a:pPr algn="ctr"/>
            <a:endParaRPr lang="en-GB" sz="2400" dirty="0" smtClean="0"/>
          </a:p>
          <a:p>
            <a:pPr algn="ctr"/>
            <a:r>
              <a:rPr lang="en-GB" sz="2400" dirty="0" smtClean="0"/>
              <a:t>We aim to provide your child with learning opportunities that are rich and engaging. We want your child to be excited about their learning and to be able to link their learning together. </a:t>
            </a:r>
            <a:endParaRPr lang="en-GB" sz="2400" dirty="0"/>
          </a:p>
        </p:txBody>
      </p:sp>
    </p:spTree>
    <p:extLst>
      <p:ext uri="{BB962C8B-B14F-4D97-AF65-F5344CB8AC3E}">
        <p14:creationId xmlns:p14="http://schemas.microsoft.com/office/powerpoint/2010/main" val="82325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solidFill>
                  <a:srgbClr val="FFFF00"/>
                </a:solidFill>
              </a:rPr>
              <a:t>Our School Results 18/19</a:t>
            </a:r>
            <a:endParaRPr lang="en-GB" dirty="0">
              <a:solidFill>
                <a:srgbClr val="FFFF00"/>
              </a:solidFill>
            </a:endParaRPr>
          </a:p>
        </p:txBody>
      </p:sp>
      <p:sp>
        <p:nvSpPr>
          <p:cNvPr id="8" name="TextBox 7"/>
          <p:cNvSpPr txBox="1"/>
          <p:nvPr/>
        </p:nvSpPr>
        <p:spPr>
          <a:xfrm>
            <a:off x="827584" y="1412776"/>
            <a:ext cx="7416824" cy="1354217"/>
          </a:xfrm>
          <a:prstGeom prst="rect">
            <a:avLst/>
          </a:prstGeom>
          <a:noFill/>
        </p:spPr>
        <p:txBody>
          <a:bodyPr wrap="square" rtlCol="0">
            <a:spAutoFit/>
          </a:bodyPr>
          <a:lstStyle/>
          <a:p>
            <a:r>
              <a:rPr lang="en-GB" sz="2800" b="1" dirty="0" smtClean="0">
                <a:solidFill>
                  <a:srgbClr val="FFFF00"/>
                </a:solidFill>
              </a:rPr>
              <a:t>RECEPTION</a:t>
            </a:r>
            <a:r>
              <a:rPr lang="en-GB" dirty="0" smtClean="0"/>
              <a:t> </a:t>
            </a:r>
          </a:p>
          <a:p>
            <a:endParaRPr lang="en-GB" dirty="0" smtClean="0"/>
          </a:p>
          <a:p>
            <a:endParaRPr lang="en-GB" dirty="0"/>
          </a:p>
          <a:p>
            <a:endParaRPr lang="en-GB" dirty="0"/>
          </a:p>
        </p:txBody>
      </p:sp>
      <p:sp>
        <p:nvSpPr>
          <p:cNvPr id="10" name="Rectangle 9"/>
          <p:cNvSpPr/>
          <p:nvPr/>
        </p:nvSpPr>
        <p:spPr>
          <a:xfrm>
            <a:off x="827584" y="3274222"/>
            <a:ext cx="2808312" cy="584775"/>
          </a:xfrm>
          <a:prstGeom prst="rect">
            <a:avLst/>
          </a:prstGeom>
        </p:spPr>
        <p:txBody>
          <a:bodyPr wrap="square">
            <a:spAutoFit/>
          </a:bodyPr>
          <a:lstStyle/>
          <a:p>
            <a:r>
              <a:rPr lang="en-GB" sz="3200" b="1" dirty="0" smtClean="0">
                <a:solidFill>
                  <a:srgbClr val="FFFF00"/>
                </a:solidFill>
              </a:rPr>
              <a:t>Year 1 Phonics</a:t>
            </a:r>
            <a:endParaRPr lang="en-GB" sz="3200" dirty="0"/>
          </a:p>
        </p:txBody>
      </p:sp>
      <p:pic>
        <p:nvPicPr>
          <p:cNvPr id="11" name="Picture 10"/>
          <p:cNvPicPr>
            <a:picLocks noChangeAspect="1"/>
          </p:cNvPicPr>
          <p:nvPr/>
        </p:nvPicPr>
        <p:blipFill>
          <a:blip r:embed="rId2"/>
          <a:stretch>
            <a:fillRect/>
          </a:stretch>
        </p:blipFill>
        <p:spPr>
          <a:xfrm>
            <a:off x="954608" y="2024043"/>
            <a:ext cx="7712891" cy="958974"/>
          </a:xfrm>
          <a:prstGeom prst="rect">
            <a:avLst/>
          </a:prstGeom>
        </p:spPr>
      </p:pic>
      <p:pic>
        <p:nvPicPr>
          <p:cNvPr id="13" name="Picture 12"/>
          <p:cNvPicPr>
            <a:picLocks noChangeAspect="1"/>
          </p:cNvPicPr>
          <p:nvPr/>
        </p:nvPicPr>
        <p:blipFill>
          <a:blip r:embed="rId3"/>
          <a:stretch>
            <a:fillRect/>
          </a:stretch>
        </p:blipFill>
        <p:spPr>
          <a:xfrm>
            <a:off x="954607" y="4109050"/>
            <a:ext cx="7712892" cy="976134"/>
          </a:xfrm>
          <a:prstGeom prst="rect">
            <a:avLst/>
          </a:prstGeom>
        </p:spPr>
      </p:pic>
    </p:spTree>
    <p:extLst>
      <p:ext uri="{BB962C8B-B14F-4D97-AF65-F5344CB8AC3E}">
        <p14:creationId xmlns:p14="http://schemas.microsoft.com/office/powerpoint/2010/main" val="258061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23728" y="116632"/>
            <a:ext cx="4258816" cy="562074"/>
          </a:xfrm>
        </p:spPr>
        <p:txBody>
          <a:bodyPr>
            <a:normAutofit/>
          </a:bodyPr>
          <a:lstStyle/>
          <a:p>
            <a:r>
              <a:rPr lang="en-GB" sz="2400" b="1" dirty="0" smtClean="0">
                <a:solidFill>
                  <a:srgbClr val="FFFF00"/>
                </a:solidFill>
              </a:rPr>
              <a:t>                   Key Stage One</a:t>
            </a:r>
            <a:endParaRPr lang="en-GB" sz="2400" b="1" dirty="0">
              <a:solidFill>
                <a:srgbClr val="FFFF00"/>
              </a:solidFill>
            </a:endParaRPr>
          </a:p>
        </p:txBody>
      </p:sp>
      <p:pic>
        <p:nvPicPr>
          <p:cNvPr id="5" name="Picture 4"/>
          <p:cNvPicPr>
            <a:picLocks noChangeAspect="1"/>
          </p:cNvPicPr>
          <p:nvPr/>
        </p:nvPicPr>
        <p:blipFill>
          <a:blip r:embed="rId2"/>
          <a:stretch>
            <a:fillRect/>
          </a:stretch>
        </p:blipFill>
        <p:spPr>
          <a:xfrm>
            <a:off x="899592" y="678706"/>
            <a:ext cx="7671963" cy="5548474"/>
          </a:xfrm>
          <a:prstGeom prst="rect">
            <a:avLst/>
          </a:prstGeom>
        </p:spPr>
      </p:pic>
    </p:spTree>
    <p:extLst>
      <p:ext uri="{BB962C8B-B14F-4D97-AF65-F5344CB8AC3E}">
        <p14:creationId xmlns:p14="http://schemas.microsoft.com/office/powerpoint/2010/main" val="425988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400" b="1" dirty="0">
                <a:solidFill>
                  <a:srgbClr val="FFFF00"/>
                </a:solidFill>
              </a:rPr>
              <a:t>Key Stage </a:t>
            </a:r>
            <a:r>
              <a:rPr lang="en-GB" sz="2400" b="1" dirty="0" smtClean="0">
                <a:solidFill>
                  <a:srgbClr val="FFFF00"/>
                </a:solidFill>
              </a:rPr>
              <a:t>Two</a:t>
            </a:r>
            <a:endParaRPr lang="en-GB" sz="2400" dirty="0"/>
          </a:p>
        </p:txBody>
      </p:sp>
      <p:pic>
        <p:nvPicPr>
          <p:cNvPr id="4" name="Picture 3"/>
          <p:cNvPicPr>
            <a:picLocks noChangeAspect="1"/>
          </p:cNvPicPr>
          <p:nvPr/>
        </p:nvPicPr>
        <p:blipFill>
          <a:blip r:embed="rId2"/>
          <a:stretch>
            <a:fillRect/>
          </a:stretch>
        </p:blipFill>
        <p:spPr>
          <a:xfrm>
            <a:off x="610296" y="764412"/>
            <a:ext cx="7772127" cy="2570310"/>
          </a:xfrm>
          <a:prstGeom prst="rect">
            <a:avLst/>
          </a:prstGeom>
        </p:spPr>
      </p:pic>
      <p:pic>
        <p:nvPicPr>
          <p:cNvPr id="5" name="Picture 4"/>
          <p:cNvPicPr>
            <a:picLocks noChangeAspect="1"/>
          </p:cNvPicPr>
          <p:nvPr/>
        </p:nvPicPr>
        <p:blipFill>
          <a:blip r:embed="rId3"/>
          <a:stretch>
            <a:fillRect/>
          </a:stretch>
        </p:blipFill>
        <p:spPr>
          <a:xfrm>
            <a:off x="610296" y="3874526"/>
            <a:ext cx="7716176" cy="1858730"/>
          </a:xfrm>
          <a:prstGeom prst="rect">
            <a:avLst/>
          </a:prstGeom>
        </p:spPr>
      </p:pic>
    </p:spTree>
    <p:extLst>
      <p:ext uri="{BB962C8B-B14F-4D97-AF65-F5344CB8AC3E}">
        <p14:creationId xmlns:p14="http://schemas.microsoft.com/office/powerpoint/2010/main" val="216812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121"/>
            <a:ext cx="8229600" cy="634082"/>
          </a:xfrm>
        </p:spPr>
        <p:txBody>
          <a:bodyPr>
            <a:normAutofit/>
          </a:bodyPr>
          <a:lstStyle/>
          <a:p>
            <a:r>
              <a:rPr lang="en-GB" sz="2400" b="1" dirty="0">
                <a:solidFill>
                  <a:srgbClr val="FFFF00"/>
                </a:solidFill>
              </a:rPr>
              <a:t>Key Stage Two</a:t>
            </a:r>
            <a:endParaRPr lang="en-GB" sz="2400" dirty="0"/>
          </a:p>
        </p:txBody>
      </p:sp>
      <p:pic>
        <p:nvPicPr>
          <p:cNvPr id="4" name="Picture 3"/>
          <p:cNvPicPr>
            <a:picLocks noChangeAspect="1"/>
          </p:cNvPicPr>
          <p:nvPr/>
        </p:nvPicPr>
        <p:blipFill>
          <a:blip r:embed="rId2"/>
          <a:stretch>
            <a:fillRect/>
          </a:stretch>
        </p:blipFill>
        <p:spPr>
          <a:xfrm>
            <a:off x="1125959" y="639668"/>
            <a:ext cx="6986878" cy="3614662"/>
          </a:xfrm>
          <a:prstGeom prst="rect">
            <a:avLst/>
          </a:prstGeom>
        </p:spPr>
      </p:pic>
      <p:pic>
        <p:nvPicPr>
          <p:cNvPr id="5" name="Picture 4"/>
          <p:cNvPicPr>
            <a:picLocks noChangeAspect="1"/>
          </p:cNvPicPr>
          <p:nvPr/>
        </p:nvPicPr>
        <p:blipFill>
          <a:blip r:embed="rId3"/>
          <a:stretch>
            <a:fillRect/>
          </a:stretch>
        </p:blipFill>
        <p:spPr>
          <a:xfrm>
            <a:off x="1125959" y="4365104"/>
            <a:ext cx="6986878" cy="1512168"/>
          </a:xfrm>
          <a:prstGeom prst="rect">
            <a:avLst/>
          </a:prstGeom>
        </p:spPr>
      </p:pic>
    </p:spTree>
    <p:extLst>
      <p:ext uri="{BB962C8B-B14F-4D97-AF65-F5344CB8AC3E}">
        <p14:creationId xmlns:p14="http://schemas.microsoft.com/office/powerpoint/2010/main" val="387651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0"/>
            <a:ext cx="8208912" cy="7679025"/>
          </a:xfrm>
          <a:prstGeom prst="rect">
            <a:avLst/>
          </a:prstGeom>
        </p:spPr>
        <p:txBody>
          <a:bodyPr wrap="square">
            <a:spAutoFit/>
          </a:bodyPr>
          <a:lstStyle/>
          <a:p>
            <a:r>
              <a:rPr lang="en-GB" sz="2000" dirty="0"/>
              <a:t> </a:t>
            </a:r>
            <a:endParaRPr lang="en-GB" sz="2000" dirty="0" smtClean="0"/>
          </a:p>
          <a:p>
            <a:endParaRPr lang="en-GB" sz="2000" dirty="0"/>
          </a:p>
          <a:p>
            <a:endParaRPr lang="en-GB" sz="2000" dirty="0" smtClean="0"/>
          </a:p>
          <a:p>
            <a:endParaRPr lang="en-GB" sz="2000" dirty="0" smtClean="0"/>
          </a:p>
          <a:p>
            <a:endParaRPr lang="en-GB" sz="2000" dirty="0"/>
          </a:p>
          <a:p>
            <a:pPr marL="342900" indent="-342900">
              <a:buFont typeface="Arial" panose="020B0604020202020204" pitchFamily="34" charset="0"/>
              <a:buChar char="•"/>
            </a:pPr>
            <a:r>
              <a:rPr lang="en-GB" sz="2300" dirty="0" smtClean="0"/>
              <a:t>Read with your child/ make sure they read for 15 minutes everyday.</a:t>
            </a:r>
          </a:p>
          <a:p>
            <a:pPr marL="342900" indent="-342900">
              <a:buFont typeface="Arial" panose="020B0604020202020204" pitchFamily="34" charset="0"/>
              <a:buChar char="•"/>
            </a:pPr>
            <a:r>
              <a:rPr lang="en-GB" sz="2300" dirty="0" smtClean="0"/>
              <a:t>Monitor what they are watching on line and limit access to electronic devices so that they sleep and have downtime</a:t>
            </a:r>
          </a:p>
          <a:p>
            <a:pPr marL="342900" indent="-342900">
              <a:buFont typeface="Arial" panose="020B0604020202020204" pitchFamily="34" charset="0"/>
              <a:buChar char="•"/>
            </a:pPr>
            <a:r>
              <a:rPr lang="en-GB" sz="2300" dirty="0" smtClean="0"/>
              <a:t>Be positive about our school in front of your child. </a:t>
            </a:r>
            <a:r>
              <a:rPr lang="en-GB" sz="2300" dirty="0"/>
              <a:t>I</a:t>
            </a:r>
            <a:r>
              <a:rPr lang="en-GB" sz="2300" dirty="0" smtClean="0"/>
              <a:t>f you have a problem or concern talk to us. Please do not take to Social Media</a:t>
            </a:r>
          </a:p>
          <a:p>
            <a:pPr marL="342900" indent="-342900">
              <a:buFont typeface="Arial" panose="020B0604020202020204" pitchFamily="34" charset="0"/>
              <a:buChar char="•"/>
            </a:pPr>
            <a:r>
              <a:rPr lang="en-GB" sz="2300" dirty="0" smtClean="0"/>
              <a:t>Make sure your child is on time for school and has what they need so that they do not worry BUT also encourage independence</a:t>
            </a:r>
          </a:p>
          <a:p>
            <a:pPr marL="342900" indent="-342900">
              <a:buFont typeface="Arial" panose="020B0604020202020204" pitchFamily="34" charset="0"/>
              <a:buChar char="•"/>
            </a:pPr>
            <a:r>
              <a:rPr lang="en-GB" sz="2300" dirty="0" smtClean="0"/>
              <a:t>Make sure that your child does not have periods of absence in term time</a:t>
            </a:r>
          </a:p>
          <a:p>
            <a:pPr marL="342900" indent="-342900">
              <a:buFont typeface="Arial" panose="020B0604020202020204" pitchFamily="34" charset="0"/>
              <a:buChar char="•"/>
            </a:pPr>
            <a:r>
              <a:rPr lang="en-GB" sz="2300" dirty="0" smtClean="0"/>
              <a:t>Read the newsletter, letters home and use the website as a source of information. </a:t>
            </a:r>
          </a:p>
          <a:p>
            <a:pPr marL="342900" indent="-342900">
              <a:buFont typeface="Arial" panose="020B0604020202020204" pitchFamily="34" charset="0"/>
              <a:buChar char="•"/>
            </a:pPr>
            <a:r>
              <a:rPr lang="en-GB" sz="2300" dirty="0" smtClean="0"/>
              <a:t>Make sure that they are smart for school in their uniform.</a:t>
            </a:r>
            <a:endParaRPr lang="en-GB" sz="2400"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endParaRPr lang="en-GB" sz="2400" dirty="0"/>
          </a:p>
        </p:txBody>
      </p:sp>
      <p:sp>
        <p:nvSpPr>
          <p:cNvPr id="3" name="Cloud Callout 2"/>
          <p:cNvSpPr/>
          <p:nvPr/>
        </p:nvSpPr>
        <p:spPr>
          <a:xfrm>
            <a:off x="683568" y="269134"/>
            <a:ext cx="7920880" cy="927618"/>
          </a:xfrm>
          <a:prstGeom prst="cloudCallout">
            <a:avLst>
              <a:gd name="adj1" fmla="val -56824"/>
              <a:gd name="adj2" fmla="val 44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FF00"/>
                </a:solidFill>
              </a:rPr>
              <a:t>How </a:t>
            </a:r>
            <a:r>
              <a:rPr lang="en-GB" sz="2800" b="1" dirty="0" smtClean="0">
                <a:solidFill>
                  <a:srgbClr val="FFFF00"/>
                </a:solidFill>
              </a:rPr>
              <a:t>can I best help/support my child?</a:t>
            </a:r>
            <a:endParaRPr lang="en-GB" sz="2800" b="1" dirty="0">
              <a:solidFill>
                <a:srgbClr val="FF0000"/>
              </a:solidFill>
            </a:endParaRPr>
          </a:p>
        </p:txBody>
      </p:sp>
    </p:spTree>
    <p:extLst>
      <p:ext uri="{BB962C8B-B14F-4D97-AF65-F5344CB8AC3E}">
        <p14:creationId xmlns:p14="http://schemas.microsoft.com/office/powerpoint/2010/main" val="2940576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136904" cy="4093428"/>
          </a:xfrm>
          <a:prstGeom prst="rect">
            <a:avLst/>
          </a:prstGeom>
        </p:spPr>
        <p:txBody>
          <a:bodyPr wrap="square">
            <a:spAutoFit/>
          </a:bodyPr>
          <a:lstStyle/>
          <a:p>
            <a:pPr algn="ctr"/>
            <a:r>
              <a:rPr lang="en-GB" sz="2400" b="1" dirty="0" smtClean="0">
                <a:solidFill>
                  <a:srgbClr val="FFFF00"/>
                </a:solidFill>
              </a:rPr>
              <a:t>THANK YOU FOR YOUR TIME THIS EVENING</a:t>
            </a:r>
            <a:endParaRPr lang="en-GB" sz="2400" dirty="0"/>
          </a:p>
          <a:p>
            <a:pPr algn="ctr"/>
            <a:r>
              <a:rPr lang="en-GB" sz="2400" dirty="0" smtClean="0"/>
              <a:t>We hope you have found this information useful. </a:t>
            </a:r>
          </a:p>
          <a:p>
            <a:pPr algn="ctr"/>
            <a:r>
              <a:rPr lang="en-GB" sz="2400" dirty="0" smtClean="0"/>
              <a:t>Do please read the information in your pack and keep it handy.</a:t>
            </a:r>
          </a:p>
          <a:p>
            <a:pPr algn="ctr"/>
            <a:r>
              <a:rPr lang="en-GB" sz="2400" dirty="0" smtClean="0"/>
              <a:t>We will also upload it to our website along with our results. </a:t>
            </a:r>
          </a:p>
          <a:p>
            <a:pPr algn="ctr"/>
            <a:r>
              <a:rPr lang="en-GB" sz="2400" dirty="0" smtClean="0"/>
              <a:t> </a:t>
            </a:r>
            <a:r>
              <a:rPr lang="en-GB" sz="2400" dirty="0"/>
              <a:t>P</a:t>
            </a:r>
            <a:r>
              <a:rPr lang="en-GB" sz="2400" dirty="0" smtClean="0"/>
              <a:t>lease remember if there is anything further you wish to know you can visit our website or call the office. </a:t>
            </a:r>
          </a:p>
          <a:p>
            <a:pPr algn="ctr"/>
            <a:endParaRPr lang="en-GB" sz="2400" dirty="0"/>
          </a:p>
          <a:p>
            <a:pPr algn="ctr"/>
            <a:r>
              <a:rPr lang="en-GB" sz="4400" dirty="0" smtClean="0"/>
              <a:t>Any Questions? </a:t>
            </a:r>
          </a:p>
          <a:p>
            <a:pPr algn="ctr"/>
            <a:endParaRPr lang="en-GB" sz="2400" dirty="0"/>
          </a:p>
          <a:p>
            <a:pPr algn="ctr"/>
            <a:endParaRPr lang="en-GB" sz="2400" dirty="0" smtClean="0"/>
          </a:p>
        </p:txBody>
      </p:sp>
      <p:pic>
        <p:nvPicPr>
          <p:cNvPr id="3" name="Picture 14" descr="Iola USD257 - My Teacher P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105" y="3728986"/>
            <a:ext cx="3095798" cy="2638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33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Rot="1" noChangeArrowheads="1"/>
          </p:cNvSpPr>
          <p:nvPr>
            <p:ph type="title"/>
          </p:nvPr>
        </p:nvSpPr>
        <p:spPr>
          <a:xfrm>
            <a:off x="1561793" y="908720"/>
            <a:ext cx="6457522" cy="2879849"/>
          </a:xfrm>
        </p:spPr>
        <p:txBody>
          <a:bodyPr>
            <a:normAutofit fontScale="90000"/>
          </a:bodyPr>
          <a:lstStyle/>
          <a:p>
            <a:r>
              <a:rPr lang="en-GB" dirty="0" smtClean="0"/>
              <a:t/>
            </a:r>
            <a:br>
              <a:rPr lang="en-GB" dirty="0" smtClean="0"/>
            </a:br>
            <a:r>
              <a:rPr lang="en-GB" dirty="0"/>
              <a:t/>
            </a:r>
            <a:br>
              <a:rPr lang="en-GB" dirty="0"/>
            </a:br>
            <a:r>
              <a:rPr lang="en-GB" sz="4000" dirty="0" smtClean="0"/>
              <a:t>We strive to achieve excellence in everything we do by creating an environment which is dynamic, inclusive and collaborative. We want to enable children to reach their full potential. </a:t>
            </a:r>
            <a:endParaRPr lang="en-GB" sz="4000" dirty="0"/>
          </a:p>
        </p:txBody>
      </p:sp>
      <p:pic>
        <p:nvPicPr>
          <p:cNvPr id="29704" name="Picture 8" descr="6a5c839403">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615" y="5157936"/>
            <a:ext cx="8001000" cy="14573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94210" y="476672"/>
            <a:ext cx="6192688" cy="584775"/>
          </a:xfrm>
          <a:prstGeom prst="rect">
            <a:avLst/>
          </a:prstGeom>
          <a:noFill/>
        </p:spPr>
        <p:txBody>
          <a:bodyPr wrap="square" rtlCol="0">
            <a:spAutoFit/>
          </a:bodyPr>
          <a:lstStyle/>
          <a:p>
            <a:pPr algn="ctr"/>
            <a:r>
              <a:rPr lang="en-GB" sz="3200" dirty="0" smtClean="0">
                <a:solidFill>
                  <a:srgbClr val="FFFF00"/>
                </a:solidFill>
              </a:rPr>
              <a:t>Our </a:t>
            </a:r>
            <a:r>
              <a:rPr lang="en-GB" sz="3200" dirty="0">
                <a:solidFill>
                  <a:srgbClr val="FFFF00"/>
                </a:solidFill>
              </a:rPr>
              <a:t>S</a:t>
            </a:r>
            <a:r>
              <a:rPr lang="en-GB" sz="3200" dirty="0" smtClean="0">
                <a:solidFill>
                  <a:srgbClr val="FFFF00"/>
                </a:solidFill>
              </a:rPr>
              <a:t>chool </a:t>
            </a:r>
            <a:r>
              <a:rPr lang="en-GB" sz="3200" dirty="0">
                <a:solidFill>
                  <a:srgbClr val="FFFF00"/>
                </a:solidFill>
              </a:rPr>
              <a:t>V</a:t>
            </a:r>
            <a:r>
              <a:rPr lang="en-GB" sz="3200" dirty="0" smtClean="0">
                <a:solidFill>
                  <a:srgbClr val="FFFF00"/>
                </a:solidFill>
              </a:rPr>
              <a:t>ision</a:t>
            </a:r>
            <a:endParaRPr lang="en-GB" sz="3200" dirty="0">
              <a:solidFill>
                <a:srgbClr val="FFFF00"/>
              </a:solidFill>
            </a:endParaRPr>
          </a:p>
        </p:txBody>
      </p:sp>
    </p:spTree>
    <p:extLst>
      <p:ext uri="{BB962C8B-B14F-4D97-AF65-F5344CB8AC3E}">
        <p14:creationId xmlns:p14="http://schemas.microsoft.com/office/powerpoint/2010/main" val="2415236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548680"/>
            <a:ext cx="6120680" cy="584775"/>
          </a:xfrm>
          <a:prstGeom prst="rect">
            <a:avLst/>
          </a:prstGeom>
        </p:spPr>
        <p:txBody>
          <a:bodyPr wrap="square">
            <a:spAutoFit/>
          </a:bodyPr>
          <a:lstStyle/>
          <a:p>
            <a:pPr algn="ctr"/>
            <a:r>
              <a:rPr lang="en-GB" sz="3200" dirty="0">
                <a:solidFill>
                  <a:srgbClr val="FFFF00"/>
                </a:solidFill>
              </a:rPr>
              <a:t>Our </a:t>
            </a:r>
            <a:r>
              <a:rPr lang="en-GB" sz="3200" dirty="0" smtClean="0">
                <a:solidFill>
                  <a:srgbClr val="FFFF00"/>
                </a:solidFill>
              </a:rPr>
              <a:t>Core Values-5 Golden Threads</a:t>
            </a:r>
            <a:endParaRPr lang="en-GB" sz="3200" dirty="0">
              <a:solidFill>
                <a:srgbClr val="FFFF00"/>
              </a:solidFill>
            </a:endParaRPr>
          </a:p>
        </p:txBody>
      </p:sp>
      <p:sp>
        <p:nvSpPr>
          <p:cNvPr id="3" name="Rectangle 2"/>
          <p:cNvSpPr/>
          <p:nvPr/>
        </p:nvSpPr>
        <p:spPr>
          <a:xfrm>
            <a:off x="395536" y="1412776"/>
            <a:ext cx="7920880" cy="4278094"/>
          </a:xfrm>
          <a:prstGeom prst="rect">
            <a:avLst/>
          </a:prstGeom>
        </p:spPr>
        <p:txBody>
          <a:bodyPr wrap="square">
            <a:spAutoFit/>
          </a:bodyPr>
          <a:lstStyle/>
          <a:p>
            <a:pPr marL="457200" indent="-457200">
              <a:buFont typeface="Arial" panose="020B0604020202020204" pitchFamily="34" charset="0"/>
              <a:buChar char="•"/>
            </a:pPr>
            <a:r>
              <a:rPr lang="en-GB" sz="4000" dirty="0" smtClean="0"/>
              <a:t>Respect-Others/Ourselves/Environment</a:t>
            </a:r>
          </a:p>
          <a:p>
            <a:pPr marL="457200" indent="-457200">
              <a:buFont typeface="Arial" panose="020B0604020202020204" pitchFamily="34" charset="0"/>
              <a:buChar char="•"/>
            </a:pPr>
            <a:r>
              <a:rPr lang="en-GB" sz="4000" dirty="0" smtClean="0"/>
              <a:t>Resilience</a:t>
            </a:r>
          </a:p>
          <a:p>
            <a:pPr marL="457200" indent="-457200">
              <a:buFont typeface="Arial" panose="020B0604020202020204" pitchFamily="34" charset="0"/>
              <a:buChar char="•"/>
            </a:pPr>
            <a:r>
              <a:rPr lang="en-GB" sz="4000" dirty="0" smtClean="0"/>
              <a:t>Responsibility</a:t>
            </a:r>
          </a:p>
          <a:p>
            <a:pPr marL="457200" indent="-457200">
              <a:buFont typeface="Arial" panose="020B0604020202020204" pitchFamily="34" charset="0"/>
              <a:buChar char="•"/>
            </a:pPr>
            <a:r>
              <a:rPr lang="en-GB" sz="4000" dirty="0" smtClean="0"/>
              <a:t>Resourcefulness</a:t>
            </a:r>
          </a:p>
          <a:p>
            <a:pPr marL="457200" indent="-457200">
              <a:buFont typeface="Arial" panose="020B0604020202020204" pitchFamily="34" charset="0"/>
              <a:buChar char="•"/>
            </a:pPr>
            <a:r>
              <a:rPr lang="en-GB" sz="4000" dirty="0" smtClean="0"/>
              <a:t>Reflectiveness</a:t>
            </a:r>
          </a:p>
          <a:p>
            <a:endParaRPr lang="en-GB" sz="3200" dirty="0"/>
          </a:p>
        </p:txBody>
      </p:sp>
      <p:pic>
        <p:nvPicPr>
          <p:cNvPr id="4" name="Picture 8" descr="6a5c839403">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5229200"/>
            <a:ext cx="6929729" cy="1262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27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Our School Values</a:t>
            </a:r>
            <a:endParaRPr lang="en-GB" dirty="0">
              <a:solidFill>
                <a:srgbClr val="FFFF00"/>
              </a:solidFill>
            </a:endParaRPr>
          </a:p>
        </p:txBody>
      </p:sp>
      <p:sp>
        <p:nvSpPr>
          <p:cNvPr id="3" name="TextBox 2"/>
          <p:cNvSpPr txBox="1"/>
          <p:nvPr/>
        </p:nvSpPr>
        <p:spPr>
          <a:xfrm>
            <a:off x="1043608" y="1198270"/>
            <a:ext cx="7344816" cy="495520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Hands and Feet to ourselves at all times/ do not act in a way that endangers others.</a:t>
            </a:r>
          </a:p>
          <a:p>
            <a:pPr marL="285750" indent="-285750">
              <a:buFont typeface="Arial" panose="020B0604020202020204" pitchFamily="34" charset="0"/>
              <a:buChar char="•"/>
            </a:pPr>
            <a:r>
              <a:rPr lang="en-GB" sz="2800" dirty="0" smtClean="0"/>
              <a:t>Always tell the truth-don’t be afraid to be honest.</a:t>
            </a:r>
          </a:p>
          <a:p>
            <a:pPr marL="285750" indent="-285750">
              <a:buFont typeface="Arial" panose="020B0604020202020204" pitchFamily="34" charset="0"/>
              <a:buChar char="•"/>
            </a:pPr>
            <a:r>
              <a:rPr lang="en-GB" sz="2800" dirty="0" smtClean="0"/>
              <a:t>Smile and have fun.</a:t>
            </a:r>
          </a:p>
          <a:p>
            <a:pPr marL="285750" indent="-285750">
              <a:buFont typeface="Arial" panose="020B0604020202020204" pitchFamily="34" charset="0"/>
              <a:buChar char="•"/>
            </a:pPr>
            <a:r>
              <a:rPr lang="en-GB" sz="2800" dirty="0" smtClean="0"/>
              <a:t>Always show kindness towards others. </a:t>
            </a:r>
          </a:p>
          <a:p>
            <a:pPr marL="285750" indent="-285750">
              <a:buFont typeface="Arial" panose="020B0604020202020204" pitchFamily="34" charset="0"/>
              <a:buChar char="•"/>
            </a:pPr>
            <a:r>
              <a:rPr lang="en-GB" sz="2800" dirty="0" smtClean="0"/>
              <a:t>Always be ready for learning.</a:t>
            </a:r>
          </a:p>
          <a:p>
            <a:pPr marL="285750" indent="-285750">
              <a:buFont typeface="Arial" panose="020B0604020202020204" pitchFamily="34" charset="0"/>
              <a:buChar char="•"/>
            </a:pPr>
            <a:r>
              <a:rPr lang="en-GB" sz="2800" dirty="0" smtClean="0"/>
              <a:t>Always try your best and have a Growth </a:t>
            </a:r>
            <a:r>
              <a:rPr lang="en-GB" sz="2800" dirty="0" err="1" smtClean="0"/>
              <a:t>Mindset</a:t>
            </a:r>
            <a:r>
              <a:rPr lang="en-GB" sz="2800" dirty="0" smtClean="0"/>
              <a:t>.</a:t>
            </a:r>
          </a:p>
          <a:p>
            <a:pPr marL="285750" indent="-285750">
              <a:buFont typeface="Arial" panose="020B0604020202020204" pitchFamily="34" charset="0"/>
              <a:buChar char="•"/>
            </a:pPr>
            <a:r>
              <a:rPr lang="en-GB" sz="2800" dirty="0" smtClean="0"/>
              <a:t>Never be afraid to make a mistake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pic>
        <p:nvPicPr>
          <p:cNvPr id="4" name="Picture 8" descr="6a5c839403">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3239" y="5692877"/>
            <a:ext cx="5057521" cy="921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69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706090"/>
          </a:xfrm>
        </p:spPr>
        <p:txBody>
          <a:bodyPr>
            <a:normAutofit fontScale="90000"/>
          </a:bodyPr>
          <a:lstStyle/>
          <a:p>
            <a:r>
              <a:rPr lang="en-GB" sz="4900" b="1" dirty="0" smtClean="0">
                <a:solidFill>
                  <a:srgbClr val="FFFF00"/>
                </a:solidFill>
              </a:rPr>
              <a:t>Team GB</a:t>
            </a:r>
            <a:br>
              <a:rPr lang="en-GB" sz="4900" b="1" dirty="0" smtClean="0">
                <a:solidFill>
                  <a:srgbClr val="FFFF00"/>
                </a:solidFill>
              </a:rPr>
            </a:br>
            <a:r>
              <a:rPr lang="en-GB" sz="2800" b="1" dirty="0" smtClean="0">
                <a:solidFill>
                  <a:srgbClr val="FFFF00"/>
                </a:solidFill>
              </a:rPr>
              <a:t>Who is who and what are their roles and responsibilities?</a:t>
            </a:r>
            <a:br>
              <a:rPr lang="en-GB" sz="2800" b="1" dirty="0" smtClean="0">
                <a:solidFill>
                  <a:srgbClr val="FFFF00"/>
                </a:solidFill>
              </a:rPr>
            </a:br>
            <a:endParaRPr lang="en-GB" sz="2800" b="1" dirty="0">
              <a:solidFill>
                <a:srgbClr val="FFFF00"/>
              </a:solidFill>
            </a:endParaRPr>
          </a:p>
        </p:txBody>
      </p:sp>
      <p:sp>
        <p:nvSpPr>
          <p:cNvPr id="3" name="TextBox 2"/>
          <p:cNvSpPr txBox="1"/>
          <p:nvPr/>
        </p:nvSpPr>
        <p:spPr>
          <a:xfrm>
            <a:off x="693912" y="1196752"/>
            <a:ext cx="7992888" cy="5447645"/>
          </a:xfrm>
          <a:prstGeom prst="rect">
            <a:avLst/>
          </a:prstGeom>
          <a:noFill/>
        </p:spPr>
        <p:txBody>
          <a:bodyPr wrap="square" rtlCol="0">
            <a:spAutoFit/>
          </a:bodyPr>
          <a:lstStyle/>
          <a:p>
            <a:pPr algn="ctr"/>
            <a:endParaRPr lang="en-GB" sz="3600" b="1" dirty="0" smtClean="0">
              <a:solidFill>
                <a:srgbClr val="FFFF00"/>
              </a:solidFill>
            </a:endParaRPr>
          </a:p>
          <a:p>
            <a:pPr algn="ctr"/>
            <a:r>
              <a:rPr lang="en-GB" sz="3600" b="1" dirty="0" smtClean="0">
                <a:solidFill>
                  <a:srgbClr val="FFFF00"/>
                </a:solidFill>
              </a:rPr>
              <a:t>Senior Leadership Team </a:t>
            </a:r>
          </a:p>
          <a:p>
            <a:pPr algn="ctr"/>
            <a:r>
              <a:rPr lang="en-GB" sz="2400" b="1" dirty="0" smtClean="0">
                <a:solidFill>
                  <a:srgbClr val="FFFF00"/>
                </a:solidFill>
              </a:rPr>
              <a:t>Mrs Kerrell-</a:t>
            </a:r>
            <a:r>
              <a:rPr lang="en-GB" sz="2400" b="1" dirty="0" err="1" smtClean="0">
                <a:solidFill>
                  <a:srgbClr val="FFFF00"/>
                </a:solidFill>
              </a:rPr>
              <a:t>Headteacher</a:t>
            </a:r>
            <a:endParaRPr lang="en-GB" sz="2400" b="1" dirty="0" smtClean="0">
              <a:solidFill>
                <a:srgbClr val="FFFF00"/>
              </a:solidFill>
            </a:endParaRPr>
          </a:p>
          <a:p>
            <a:pPr algn="ctr"/>
            <a:r>
              <a:rPr lang="en-GB" sz="2400" dirty="0" smtClean="0"/>
              <a:t>Safeguarding Lead/ Pastoral Care/</a:t>
            </a:r>
          </a:p>
          <a:p>
            <a:pPr algn="ctr"/>
            <a:r>
              <a:rPr lang="en-GB" sz="2400" dirty="0" smtClean="0"/>
              <a:t>The Curriculum/ Assessment and French</a:t>
            </a:r>
          </a:p>
          <a:p>
            <a:pPr algn="ctr"/>
            <a:endParaRPr lang="en-GB" sz="2400" dirty="0"/>
          </a:p>
          <a:p>
            <a:pPr algn="ctr"/>
            <a:r>
              <a:rPr lang="en-GB" sz="2400" b="1" dirty="0" smtClean="0">
                <a:solidFill>
                  <a:srgbClr val="FFFF00"/>
                </a:solidFill>
              </a:rPr>
              <a:t>Mrs Crow-Deputy </a:t>
            </a:r>
            <a:r>
              <a:rPr lang="en-GB" sz="2400" b="1" dirty="0" err="1" smtClean="0">
                <a:solidFill>
                  <a:srgbClr val="FFFF00"/>
                </a:solidFill>
              </a:rPr>
              <a:t>Headteacher</a:t>
            </a:r>
            <a:r>
              <a:rPr lang="en-GB" sz="2400" b="1" dirty="0" smtClean="0">
                <a:solidFill>
                  <a:srgbClr val="FFFF00"/>
                </a:solidFill>
              </a:rPr>
              <a:t>-Year 1/2 </a:t>
            </a:r>
          </a:p>
          <a:p>
            <a:pPr algn="ctr"/>
            <a:r>
              <a:rPr lang="en-GB" sz="2400" dirty="0" smtClean="0"/>
              <a:t>Deputy Safeguarding/ KS1/ Maths/ PE and PSHE Leader</a:t>
            </a:r>
          </a:p>
          <a:p>
            <a:pPr algn="ctr"/>
            <a:endParaRPr lang="en-GB" sz="2400" dirty="0"/>
          </a:p>
          <a:p>
            <a:pPr algn="ctr"/>
            <a:r>
              <a:rPr lang="en-GB" sz="2400" b="1" dirty="0">
                <a:solidFill>
                  <a:srgbClr val="FFFF00"/>
                </a:solidFill>
              </a:rPr>
              <a:t>Mrs </a:t>
            </a:r>
            <a:r>
              <a:rPr lang="en-GB" sz="2400" b="1" dirty="0" err="1" smtClean="0">
                <a:solidFill>
                  <a:srgbClr val="FFFF00"/>
                </a:solidFill>
              </a:rPr>
              <a:t>Aldred</a:t>
            </a:r>
            <a:r>
              <a:rPr lang="en-GB" sz="2400" b="1" dirty="0" smtClean="0">
                <a:solidFill>
                  <a:srgbClr val="FFFF00"/>
                </a:solidFill>
              </a:rPr>
              <a:t>-Senior Teacher-Year 5/6 </a:t>
            </a:r>
            <a:endParaRPr lang="en-GB" sz="2400" b="1" dirty="0">
              <a:solidFill>
                <a:srgbClr val="FFFF00"/>
              </a:solidFill>
            </a:endParaRPr>
          </a:p>
          <a:p>
            <a:pPr algn="ctr"/>
            <a:r>
              <a:rPr lang="en-GB" sz="2400" dirty="0"/>
              <a:t>Deputy Safeguarding / </a:t>
            </a:r>
            <a:r>
              <a:rPr lang="en-GB" sz="2400" dirty="0" smtClean="0"/>
              <a:t>KS2/ English/ Data Systems</a:t>
            </a:r>
            <a:endParaRPr lang="en-GB" sz="2400" dirty="0"/>
          </a:p>
          <a:p>
            <a:pPr algn="ctr"/>
            <a:endParaRPr lang="en-GB" sz="2400" dirty="0" smtClean="0"/>
          </a:p>
          <a:p>
            <a:pPr algn="ctr"/>
            <a:endParaRPr lang="en-GB" sz="3600" dirty="0"/>
          </a:p>
        </p:txBody>
      </p:sp>
    </p:spTree>
    <p:extLst>
      <p:ext uri="{BB962C8B-B14F-4D97-AF65-F5344CB8AC3E}">
        <p14:creationId xmlns:p14="http://schemas.microsoft.com/office/powerpoint/2010/main" val="1476997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Teaching Team</a:t>
            </a:r>
            <a:endParaRPr lang="en-GB" dirty="0">
              <a:solidFill>
                <a:srgbClr val="FFFF00"/>
              </a:solidFill>
            </a:endParaRPr>
          </a:p>
        </p:txBody>
      </p:sp>
      <p:sp>
        <p:nvSpPr>
          <p:cNvPr id="3" name="TextBox 2"/>
          <p:cNvSpPr txBox="1"/>
          <p:nvPr/>
        </p:nvSpPr>
        <p:spPr>
          <a:xfrm>
            <a:off x="717576" y="1196752"/>
            <a:ext cx="7992888" cy="8032968"/>
          </a:xfrm>
          <a:prstGeom prst="rect">
            <a:avLst/>
          </a:prstGeom>
          <a:noFill/>
        </p:spPr>
        <p:txBody>
          <a:bodyPr wrap="square" rtlCol="0">
            <a:spAutoFit/>
          </a:bodyPr>
          <a:lstStyle/>
          <a:p>
            <a:pPr algn="ctr"/>
            <a:r>
              <a:rPr lang="en-GB" sz="2400" b="1" dirty="0" smtClean="0">
                <a:solidFill>
                  <a:srgbClr val="FFFF00"/>
                </a:solidFill>
              </a:rPr>
              <a:t>Mrs Atkinson-Reception/ Year 1</a:t>
            </a:r>
          </a:p>
          <a:p>
            <a:pPr algn="ctr"/>
            <a:r>
              <a:rPr lang="en-GB" sz="2400" dirty="0" smtClean="0"/>
              <a:t>Reception/ Science Lead</a:t>
            </a:r>
            <a:endParaRPr lang="en-GB" sz="2400" dirty="0"/>
          </a:p>
          <a:p>
            <a:pPr algn="ctr"/>
            <a:r>
              <a:rPr lang="en-GB" sz="2400" b="1" dirty="0" smtClean="0">
                <a:solidFill>
                  <a:srgbClr val="FFFF00"/>
                </a:solidFill>
              </a:rPr>
              <a:t>Mrs Savage-Year 1 Pixie morning group</a:t>
            </a:r>
          </a:p>
          <a:p>
            <a:pPr algn="ctr"/>
            <a:r>
              <a:rPr lang="en-GB" sz="2400" dirty="0" smtClean="0"/>
              <a:t>Art and Design and Technology Lead</a:t>
            </a:r>
            <a:endParaRPr lang="en-GB" sz="2400" dirty="0"/>
          </a:p>
          <a:p>
            <a:pPr algn="ctr"/>
            <a:r>
              <a:rPr lang="en-GB" sz="2400" b="1" dirty="0" smtClean="0">
                <a:solidFill>
                  <a:srgbClr val="FFFF00"/>
                </a:solidFill>
              </a:rPr>
              <a:t>Miss White-Year 3</a:t>
            </a:r>
            <a:endParaRPr lang="en-GB" sz="2400" b="1" dirty="0">
              <a:solidFill>
                <a:srgbClr val="FFFF00"/>
              </a:solidFill>
            </a:endParaRPr>
          </a:p>
          <a:p>
            <a:pPr algn="ctr"/>
            <a:r>
              <a:rPr lang="en-GB" sz="2400" dirty="0" smtClean="0"/>
              <a:t>History/ Geography/ Computing</a:t>
            </a:r>
          </a:p>
          <a:p>
            <a:pPr algn="ctr"/>
            <a:r>
              <a:rPr lang="en-GB" sz="2400" b="1" dirty="0">
                <a:solidFill>
                  <a:srgbClr val="FFFF00"/>
                </a:solidFill>
              </a:rPr>
              <a:t>Miss </a:t>
            </a:r>
            <a:r>
              <a:rPr lang="en-GB" sz="2400" b="1" dirty="0" err="1" smtClean="0">
                <a:solidFill>
                  <a:srgbClr val="FFFF00"/>
                </a:solidFill>
              </a:rPr>
              <a:t>Kyriacou</a:t>
            </a:r>
            <a:r>
              <a:rPr lang="en-GB" sz="2400" b="1" dirty="0" smtClean="0">
                <a:solidFill>
                  <a:srgbClr val="FFFF00"/>
                </a:solidFill>
              </a:rPr>
              <a:t>-Year 4</a:t>
            </a:r>
            <a:endParaRPr lang="en-GB" sz="2400" b="1" dirty="0">
              <a:solidFill>
                <a:srgbClr val="FFFF00"/>
              </a:solidFill>
            </a:endParaRPr>
          </a:p>
          <a:p>
            <a:pPr algn="ctr"/>
            <a:r>
              <a:rPr lang="en-GB" sz="2400" dirty="0" smtClean="0"/>
              <a:t>NQT/ Library</a:t>
            </a:r>
          </a:p>
          <a:p>
            <a:pPr algn="ctr"/>
            <a:r>
              <a:rPr lang="en-GB" sz="2400" b="1" dirty="0" smtClean="0">
                <a:solidFill>
                  <a:srgbClr val="FFFF00"/>
                </a:solidFill>
              </a:rPr>
              <a:t>Mrs Williams Year-5/6 (1 Day)</a:t>
            </a:r>
          </a:p>
          <a:p>
            <a:pPr algn="ctr"/>
            <a:r>
              <a:rPr lang="en-GB" sz="2400" dirty="0" smtClean="0"/>
              <a:t>RE/Interventions (Year 5/6)</a:t>
            </a:r>
          </a:p>
          <a:p>
            <a:pPr algn="ctr"/>
            <a:r>
              <a:rPr lang="en-GB" sz="2400" dirty="0" smtClean="0"/>
              <a:t> </a:t>
            </a:r>
            <a:r>
              <a:rPr lang="en-GB" sz="2400" b="1" dirty="0">
                <a:solidFill>
                  <a:srgbClr val="FFFF00"/>
                </a:solidFill>
              </a:rPr>
              <a:t>Mrs </a:t>
            </a:r>
            <a:r>
              <a:rPr lang="en-GB" sz="2400" b="1" dirty="0" err="1" smtClean="0">
                <a:solidFill>
                  <a:srgbClr val="FFFF00"/>
                </a:solidFill>
              </a:rPr>
              <a:t>Metson</a:t>
            </a:r>
            <a:r>
              <a:rPr lang="en-GB" sz="2400" b="1" dirty="0" smtClean="0">
                <a:solidFill>
                  <a:srgbClr val="FFFF00"/>
                </a:solidFill>
              </a:rPr>
              <a:t> </a:t>
            </a:r>
            <a:r>
              <a:rPr lang="en-GB" sz="2400" b="1" dirty="0">
                <a:solidFill>
                  <a:srgbClr val="FFFF00"/>
                </a:solidFill>
              </a:rPr>
              <a:t>(1 ½ </a:t>
            </a:r>
            <a:r>
              <a:rPr lang="en-GB" sz="2400" b="1" dirty="0" smtClean="0">
                <a:solidFill>
                  <a:srgbClr val="FFFF00"/>
                </a:solidFill>
              </a:rPr>
              <a:t>days</a:t>
            </a:r>
            <a:r>
              <a:rPr lang="en-GB" sz="2400" b="1" dirty="0">
                <a:solidFill>
                  <a:srgbClr val="FFFF00"/>
                </a:solidFill>
              </a:rPr>
              <a:t>)</a:t>
            </a:r>
            <a:endParaRPr lang="en-GB" sz="2400" b="1" dirty="0" smtClean="0">
              <a:solidFill>
                <a:srgbClr val="FFFF00"/>
              </a:solidFill>
            </a:endParaRPr>
          </a:p>
          <a:p>
            <a:pPr algn="ctr"/>
            <a:r>
              <a:rPr lang="en-GB" sz="2400" dirty="0" smtClean="0"/>
              <a:t>Music/Interventions </a:t>
            </a:r>
            <a:r>
              <a:rPr lang="en-GB" sz="2400" dirty="0"/>
              <a:t>(Year </a:t>
            </a:r>
            <a:r>
              <a:rPr lang="en-GB" sz="2400" dirty="0" smtClean="0"/>
              <a:t>3/ 4)</a:t>
            </a:r>
          </a:p>
          <a:p>
            <a:pPr algn="ctr"/>
            <a:r>
              <a:rPr lang="en-GB" sz="2400" b="1" dirty="0">
                <a:solidFill>
                  <a:srgbClr val="FFFF00"/>
                </a:solidFill>
              </a:rPr>
              <a:t>Mrs </a:t>
            </a:r>
            <a:r>
              <a:rPr lang="en-GB" sz="2400" b="1" dirty="0" smtClean="0">
                <a:solidFill>
                  <a:srgbClr val="FFFF00"/>
                </a:solidFill>
              </a:rPr>
              <a:t>Richardson (1 ½ days)</a:t>
            </a:r>
            <a:endParaRPr lang="en-GB" sz="2400" b="1" dirty="0">
              <a:solidFill>
                <a:srgbClr val="FFFF00"/>
              </a:solidFill>
            </a:endParaRPr>
          </a:p>
          <a:p>
            <a:pPr algn="ctr"/>
            <a:r>
              <a:rPr lang="en-GB" sz="2400" dirty="0" smtClean="0"/>
              <a:t>SENCO</a:t>
            </a:r>
            <a:endParaRPr lang="en-GB" sz="2400" dirty="0"/>
          </a:p>
          <a:p>
            <a:pPr algn="ctr"/>
            <a:endParaRPr lang="en-GB" sz="2400" dirty="0"/>
          </a:p>
          <a:p>
            <a:pPr algn="ctr"/>
            <a:endParaRPr lang="en-GB" sz="2400" dirty="0" smtClean="0"/>
          </a:p>
          <a:p>
            <a:pPr algn="ctr"/>
            <a:endParaRPr lang="en-GB" sz="2400" b="1" dirty="0" smtClean="0">
              <a:solidFill>
                <a:srgbClr val="FFFF00"/>
              </a:solidFill>
            </a:endParaRPr>
          </a:p>
          <a:p>
            <a:pPr algn="ctr"/>
            <a:endParaRPr lang="en-GB" sz="2400" dirty="0"/>
          </a:p>
          <a:p>
            <a:pPr algn="ctr"/>
            <a:endParaRPr lang="en-GB" sz="2400" dirty="0"/>
          </a:p>
          <a:p>
            <a:pPr algn="ctr"/>
            <a:endParaRPr lang="en-GB" sz="2400" dirty="0" smtClean="0"/>
          </a:p>
          <a:p>
            <a:pPr algn="ctr"/>
            <a:endParaRPr lang="en-GB" sz="3600" dirty="0"/>
          </a:p>
        </p:txBody>
      </p:sp>
    </p:spTree>
    <p:extLst>
      <p:ext uri="{BB962C8B-B14F-4D97-AF65-F5344CB8AC3E}">
        <p14:creationId xmlns:p14="http://schemas.microsoft.com/office/powerpoint/2010/main" val="183653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FF00"/>
                </a:solidFill>
              </a:rPr>
              <a:t>Additional Key Members of our </a:t>
            </a:r>
            <a:br>
              <a:rPr lang="en-GB" b="1" dirty="0" smtClean="0">
                <a:solidFill>
                  <a:srgbClr val="FFFF00"/>
                </a:solidFill>
              </a:rPr>
            </a:br>
            <a:r>
              <a:rPr lang="en-GB" b="1" dirty="0" smtClean="0">
                <a:solidFill>
                  <a:srgbClr val="FFFF00"/>
                </a:solidFill>
              </a:rPr>
              <a:t>School Community</a:t>
            </a:r>
            <a:endParaRPr lang="en-GB" b="1" dirty="0">
              <a:solidFill>
                <a:srgbClr val="FFFF00"/>
              </a:solidFill>
            </a:endParaRPr>
          </a:p>
        </p:txBody>
      </p:sp>
      <p:sp>
        <p:nvSpPr>
          <p:cNvPr id="3" name="TextBox 2"/>
          <p:cNvSpPr txBox="1"/>
          <p:nvPr/>
        </p:nvSpPr>
        <p:spPr>
          <a:xfrm>
            <a:off x="642392" y="1450252"/>
            <a:ext cx="7859216" cy="6001643"/>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t>Our Governing Body</a:t>
            </a:r>
          </a:p>
          <a:p>
            <a:pPr marL="457200" indent="-457200">
              <a:buFont typeface="Arial" panose="020B0604020202020204" pitchFamily="34" charset="0"/>
              <a:buChar char="•"/>
            </a:pPr>
            <a:r>
              <a:rPr lang="en-GB" sz="3200" dirty="0" smtClean="0"/>
              <a:t>Our Office Staff</a:t>
            </a:r>
          </a:p>
          <a:p>
            <a:pPr marL="457200" indent="-457200">
              <a:buFont typeface="Arial" panose="020B0604020202020204" pitchFamily="34" charset="0"/>
              <a:buChar char="•"/>
            </a:pPr>
            <a:r>
              <a:rPr lang="en-GB" sz="3200" dirty="0" smtClean="0"/>
              <a:t>Our Caretaker</a:t>
            </a:r>
          </a:p>
          <a:p>
            <a:pPr marL="457200" indent="-457200">
              <a:buFont typeface="Arial" panose="020B0604020202020204" pitchFamily="34" charset="0"/>
              <a:buChar char="•"/>
            </a:pPr>
            <a:r>
              <a:rPr lang="en-GB" sz="3200" dirty="0" smtClean="0"/>
              <a:t>Our Kitchen Team/ MDA Team</a:t>
            </a:r>
          </a:p>
          <a:p>
            <a:pPr marL="457200" indent="-457200">
              <a:buFont typeface="Arial" panose="020B0604020202020204" pitchFamily="34" charset="0"/>
              <a:buChar char="•"/>
            </a:pPr>
            <a:r>
              <a:rPr lang="en-GB" sz="3200" dirty="0" smtClean="0"/>
              <a:t>Our PTA-Friends of </a:t>
            </a:r>
            <a:r>
              <a:rPr lang="en-GB" sz="3200" dirty="0" err="1" smtClean="0"/>
              <a:t>Bardfield</a:t>
            </a:r>
            <a:r>
              <a:rPr lang="en-GB" sz="3200" dirty="0" smtClean="0"/>
              <a:t> School</a:t>
            </a:r>
            <a:endParaRPr lang="en-GB" sz="3200" dirty="0"/>
          </a:p>
          <a:p>
            <a:pPr marL="457200" indent="-457200">
              <a:buFont typeface="Arial" panose="020B0604020202020204" pitchFamily="34" charset="0"/>
              <a:buChar char="•"/>
            </a:pPr>
            <a:endParaRPr lang="en-GB" sz="3200" dirty="0" smtClean="0"/>
          </a:p>
          <a:p>
            <a:pPr algn="ctr"/>
            <a:r>
              <a:rPr lang="en-GB" sz="3200" dirty="0" smtClean="0"/>
              <a:t>All of our team members play a key role in ensuring that children are SAFE, happy, have their emotional needs met and have opportunities for learning in a fun way. </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a:p>
        </p:txBody>
      </p:sp>
    </p:spTree>
    <p:extLst>
      <p:ext uri="{BB962C8B-B14F-4D97-AF65-F5344CB8AC3E}">
        <p14:creationId xmlns:p14="http://schemas.microsoft.com/office/powerpoint/2010/main" val="124824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7704856" cy="830997"/>
          </a:xfrm>
          <a:prstGeom prst="rect">
            <a:avLst/>
          </a:prstGeom>
        </p:spPr>
        <p:txBody>
          <a:bodyPr wrap="square">
            <a:spAutoFit/>
          </a:bodyPr>
          <a:lstStyle/>
          <a:p>
            <a:pPr algn="ctr"/>
            <a:r>
              <a:rPr lang="en-GB" sz="2400" b="1" dirty="0" smtClean="0"/>
              <a:t>It is so important for your child </a:t>
            </a:r>
          </a:p>
          <a:p>
            <a:pPr algn="ctr"/>
            <a:r>
              <a:rPr lang="en-GB" sz="2400" b="1" dirty="0" smtClean="0"/>
              <a:t>that we work together in partnership with you</a:t>
            </a:r>
            <a:endParaRPr lang="en-GB" sz="2400" b="1" dirty="0" smtClean="0">
              <a:solidFill>
                <a:srgbClr val="FFFF00"/>
              </a:solidFill>
            </a:endParaRPr>
          </a:p>
        </p:txBody>
      </p:sp>
      <p:grpSp>
        <p:nvGrpSpPr>
          <p:cNvPr id="14" name="Group 13"/>
          <p:cNvGrpSpPr/>
          <p:nvPr/>
        </p:nvGrpSpPr>
        <p:grpSpPr>
          <a:xfrm>
            <a:off x="107504" y="1628800"/>
            <a:ext cx="7416824" cy="3816424"/>
            <a:chOff x="611560" y="1356737"/>
            <a:chExt cx="6408712" cy="3227183"/>
          </a:xfrm>
        </p:grpSpPr>
        <p:sp>
          <p:nvSpPr>
            <p:cNvPr id="4" name="Isosceles Triangle 3"/>
            <p:cNvSpPr/>
            <p:nvPr/>
          </p:nvSpPr>
          <p:spPr>
            <a:xfrm>
              <a:off x="2411760" y="1736924"/>
              <a:ext cx="4608512" cy="27001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3743908" y="1356737"/>
              <a:ext cx="2088232" cy="400110"/>
            </a:xfrm>
            <a:prstGeom prst="rect">
              <a:avLst/>
            </a:prstGeom>
            <a:noFill/>
          </p:spPr>
          <p:txBody>
            <a:bodyPr wrap="square" rtlCol="0">
              <a:spAutoFit/>
            </a:bodyPr>
            <a:lstStyle/>
            <a:p>
              <a:pPr algn="ctr"/>
              <a:r>
                <a:rPr lang="en-GB" sz="2000" b="1" dirty="0" smtClean="0">
                  <a:solidFill>
                    <a:srgbClr val="FFFF00"/>
                  </a:solidFill>
                </a:rPr>
                <a:t>PARENTS/CARERS</a:t>
              </a:r>
              <a:endParaRPr lang="en-GB" sz="2000" b="1" dirty="0">
                <a:solidFill>
                  <a:srgbClr val="FFFF00"/>
                </a:solidFill>
              </a:endParaRPr>
            </a:p>
          </p:txBody>
        </p:sp>
        <p:sp>
          <p:nvSpPr>
            <p:cNvPr id="10" name="TextBox 9"/>
            <p:cNvSpPr txBox="1"/>
            <p:nvPr/>
          </p:nvSpPr>
          <p:spPr>
            <a:xfrm>
              <a:off x="611560" y="4122255"/>
              <a:ext cx="2844316" cy="461665"/>
            </a:xfrm>
            <a:prstGeom prst="rect">
              <a:avLst/>
            </a:prstGeom>
            <a:noFill/>
          </p:spPr>
          <p:txBody>
            <a:bodyPr wrap="square" rtlCol="0">
              <a:spAutoFit/>
            </a:bodyPr>
            <a:lstStyle/>
            <a:p>
              <a:pPr algn="ctr"/>
              <a:r>
                <a:rPr lang="en-GB" sz="2400" b="1" dirty="0" smtClean="0">
                  <a:solidFill>
                    <a:srgbClr val="FFFF00"/>
                  </a:solidFill>
                </a:rPr>
                <a:t>Teachers and Staff</a:t>
              </a:r>
              <a:endParaRPr lang="en-GB" sz="2400" b="1" dirty="0">
                <a:solidFill>
                  <a:srgbClr val="FFFF00"/>
                </a:solidFill>
              </a:endParaRPr>
            </a:p>
          </p:txBody>
        </p:sp>
        <p:pic>
          <p:nvPicPr>
            <p:cNvPr id="12" name="Picture 11"/>
            <p:cNvPicPr>
              <a:picLocks noChangeAspect="1"/>
            </p:cNvPicPr>
            <p:nvPr/>
          </p:nvPicPr>
          <p:blipFill>
            <a:blip r:embed="rId3"/>
            <a:stretch>
              <a:fillRect/>
            </a:stretch>
          </p:blipFill>
          <p:spPr>
            <a:xfrm>
              <a:off x="4062412" y="3019424"/>
              <a:ext cx="1301676" cy="1046207"/>
            </a:xfrm>
            <a:prstGeom prst="rect">
              <a:avLst/>
            </a:prstGeom>
          </p:spPr>
        </p:pic>
      </p:grpSp>
      <p:sp>
        <p:nvSpPr>
          <p:cNvPr id="11" name="TextBox 10"/>
          <p:cNvSpPr txBox="1"/>
          <p:nvPr/>
        </p:nvSpPr>
        <p:spPr>
          <a:xfrm>
            <a:off x="5940152" y="4896332"/>
            <a:ext cx="2905806" cy="461665"/>
          </a:xfrm>
          <a:prstGeom prst="rect">
            <a:avLst/>
          </a:prstGeom>
          <a:noFill/>
        </p:spPr>
        <p:txBody>
          <a:bodyPr wrap="square" rtlCol="0">
            <a:spAutoFit/>
          </a:bodyPr>
          <a:lstStyle/>
          <a:p>
            <a:pPr algn="ctr"/>
            <a:r>
              <a:rPr lang="en-GB" sz="2400" b="1" dirty="0" smtClean="0">
                <a:solidFill>
                  <a:srgbClr val="FFFF00"/>
                </a:solidFill>
              </a:rPr>
              <a:t>Governors</a:t>
            </a:r>
            <a:endParaRPr lang="en-GB" sz="2400" b="1" dirty="0">
              <a:solidFill>
                <a:srgbClr val="FFFF00"/>
              </a:solidFill>
            </a:endParaRPr>
          </a:p>
        </p:txBody>
      </p:sp>
    </p:spTree>
    <p:extLst>
      <p:ext uri="{BB962C8B-B14F-4D97-AF65-F5344CB8AC3E}">
        <p14:creationId xmlns:p14="http://schemas.microsoft.com/office/powerpoint/2010/main" val="4100011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620688"/>
            <a:ext cx="7272808" cy="5816977"/>
          </a:xfrm>
          <a:prstGeom prst="rect">
            <a:avLst/>
          </a:prstGeom>
        </p:spPr>
        <p:txBody>
          <a:bodyPr wrap="square">
            <a:spAutoFit/>
          </a:bodyPr>
          <a:lstStyle/>
          <a:p>
            <a:pPr algn="ctr">
              <a:spcAft>
                <a:spcPts val="0"/>
              </a:spcAft>
            </a:pPr>
            <a:r>
              <a:rPr lang="en-GB" sz="3600" b="1" dirty="0" smtClean="0">
                <a:solidFill>
                  <a:srgbClr val="FFFF00"/>
                </a:solidFill>
                <a:latin typeface="Calibri" panose="020F0502020204030204" pitchFamily="34" charset="0"/>
                <a:ea typeface="Times New Roman" panose="02020603050405020304" pitchFamily="18" charset="0"/>
                <a:cs typeface="Calibri" panose="020F0502020204030204" pitchFamily="34" charset="0"/>
              </a:rPr>
              <a:t>Safeguarding</a:t>
            </a:r>
          </a:p>
          <a:p>
            <a:pPr>
              <a:spcAft>
                <a:spcPts val="0"/>
              </a:spcAft>
            </a:pPr>
            <a:endParaRPr lang="en-GB" sz="2400" dirty="0" smtClean="0">
              <a:solidFill>
                <a:srgbClr val="FFFF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spcAft>
                <a:spcPts val="0"/>
              </a:spcAft>
              <a:buFont typeface="Arial" panose="020B0604020202020204" pitchFamily="34" charset="0"/>
              <a:buChar char="•"/>
            </a:pPr>
            <a:r>
              <a:rPr lang="en-GB" sz="3200" dirty="0" smtClean="0">
                <a:latin typeface="Calibri" panose="020F0502020204030204" pitchFamily="34" charset="0"/>
                <a:ea typeface="Times New Roman" panose="02020603050405020304" pitchFamily="18" charset="0"/>
                <a:cs typeface="Calibri" panose="020F0502020204030204" pitchFamily="34" charset="0"/>
              </a:rPr>
              <a:t>Safeguarding your child is our number one priority</a:t>
            </a:r>
          </a:p>
          <a:p>
            <a:pPr marL="342900" indent="-342900">
              <a:spcAft>
                <a:spcPts val="0"/>
              </a:spcAft>
              <a:buFont typeface="Arial" panose="020B0604020202020204" pitchFamily="34" charset="0"/>
              <a:buChar char="•"/>
            </a:pPr>
            <a:r>
              <a:rPr lang="en-GB" sz="3200" dirty="0" smtClean="0">
                <a:effectLst/>
                <a:latin typeface="Calibri" panose="020F0502020204030204" pitchFamily="34" charset="0"/>
                <a:ea typeface="Times New Roman" panose="02020603050405020304" pitchFamily="18" charset="0"/>
                <a:cs typeface="Calibri" panose="020F0502020204030204" pitchFamily="34" charset="0"/>
              </a:rPr>
              <a:t>What does safeguarding mean? </a:t>
            </a:r>
          </a:p>
          <a:p>
            <a:pPr marL="342900" indent="-342900">
              <a:spcAft>
                <a:spcPts val="0"/>
              </a:spcAft>
              <a:buFont typeface="Arial" panose="020B0604020202020204" pitchFamily="34" charset="0"/>
              <a:buChar char="•"/>
            </a:pPr>
            <a:r>
              <a:rPr lang="en-GB" sz="3200" dirty="0" smtClean="0">
                <a:latin typeface="Calibri" panose="020F0502020204030204" pitchFamily="34" charset="0"/>
                <a:ea typeface="Times New Roman" panose="02020603050405020304" pitchFamily="18" charset="0"/>
                <a:cs typeface="Calibri" panose="020F0502020204030204" pitchFamily="34" charset="0"/>
              </a:rPr>
              <a:t>Who is responsible for it? </a:t>
            </a:r>
          </a:p>
          <a:p>
            <a:pPr marL="342900" indent="-342900">
              <a:spcAft>
                <a:spcPts val="0"/>
              </a:spcAft>
              <a:buFont typeface="Arial" panose="020B0604020202020204" pitchFamily="34" charset="0"/>
              <a:buChar char="•"/>
            </a:pPr>
            <a:r>
              <a:rPr lang="en-GB" sz="3200" dirty="0" smtClean="0">
                <a:effectLst/>
                <a:latin typeface="Calibri" panose="020F0502020204030204" pitchFamily="34" charset="0"/>
                <a:ea typeface="Times New Roman" panose="02020603050405020304" pitchFamily="18" charset="0"/>
                <a:cs typeface="Calibri" panose="020F0502020204030204" pitchFamily="34" charset="0"/>
              </a:rPr>
              <a:t>How can I safeguard my child? </a:t>
            </a:r>
          </a:p>
          <a:p>
            <a:pPr marL="342900" indent="-342900">
              <a:spcAft>
                <a:spcPts val="0"/>
              </a:spcAft>
              <a:buFont typeface="Arial" panose="020B0604020202020204" pitchFamily="34" charset="0"/>
              <a:buChar char="•"/>
            </a:pPr>
            <a:r>
              <a:rPr lang="en-GB" sz="3200" dirty="0" smtClean="0">
                <a:latin typeface="Calibri" panose="020F0502020204030204" pitchFamily="34" charset="0"/>
                <a:ea typeface="Times New Roman" panose="02020603050405020304" pitchFamily="18" charset="0"/>
                <a:cs typeface="Calibri" panose="020F0502020204030204" pitchFamily="34" charset="0"/>
              </a:rPr>
              <a:t>How can I support the school with safeguarding my child? </a:t>
            </a:r>
          </a:p>
          <a:p>
            <a:pPr marL="342900" indent="-342900">
              <a:spcAft>
                <a:spcPts val="0"/>
              </a:spcAft>
              <a:buFont typeface="Arial" panose="020B0604020202020204" pitchFamily="34" charset="0"/>
              <a:buChar char="•"/>
            </a:pPr>
            <a:r>
              <a:rPr lang="en-GB" sz="3200" dirty="0" smtClean="0">
                <a:effectLst/>
                <a:latin typeface="Calibri" panose="020F0502020204030204" pitchFamily="34" charset="0"/>
                <a:ea typeface="Times New Roman" panose="02020603050405020304" pitchFamily="18" charset="0"/>
                <a:cs typeface="Calibri" panose="020F0502020204030204" pitchFamily="34" charset="0"/>
              </a:rPr>
              <a:t>Parent Forum Group</a:t>
            </a:r>
          </a:p>
          <a:p>
            <a:pPr algn="ctr">
              <a:spcAft>
                <a:spcPts val="0"/>
              </a:spcAft>
            </a:pPr>
            <a:r>
              <a:rPr lang="en-GB" sz="2800" b="1" i="1" dirty="0" smtClean="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Our Safeguarding Governor is </a:t>
            </a:r>
          </a:p>
          <a:p>
            <a:pPr algn="ctr">
              <a:spcAft>
                <a:spcPts val="0"/>
              </a:spcAft>
            </a:pPr>
            <a:r>
              <a:rPr lang="en-GB" sz="2800" b="1" i="1" dirty="0" smtClean="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Mr Christian Young.</a:t>
            </a:r>
            <a:endParaRPr lang="en-GB" sz="2800" b="1" i="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25002825"/>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8622</TotalTime>
  <Words>519</Words>
  <Application>Microsoft Office PowerPoint</Application>
  <PresentationFormat>On-screen Show (4:3)</PresentationFormat>
  <Paragraphs>111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  Good evening. Thank you for coming to our Welcome Evening 2019-2020.    </vt:lpstr>
      <vt:lpstr>  We strive to achieve excellence in everything we do by creating an environment which is dynamic, inclusive and collaborative. We want to enable children to reach their full potential. </vt:lpstr>
      <vt:lpstr>PowerPoint Presentation</vt:lpstr>
      <vt:lpstr>Our School Values</vt:lpstr>
      <vt:lpstr>Team GB Who is who and what are their roles and responsibilities? </vt:lpstr>
      <vt:lpstr>Teaching Team</vt:lpstr>
      <vt:lpstr>Additional Key Members of our  School Community</vt:lpstr>
      <vt:lpstr>PowerPoint Presentation</vt:lpstr>
      <vt:lpstr>PowerPoint Presentation</vt:lpstr>
      <vt:lpstr>PowerPoint Presentation</vt:lpstr>
      <vt:lpstr>Our School Results 18/19</vt:lpstr>
      <vt:lpstr>                   Key Stage One</vt:lpstr>
      <vt:lpstr>Key Stage Two</vt:lpstr>
      <vt:lpstr>Key Stage Two</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everyone Welcome to  Great Bardfield  Primary School  New children-induction.</dc:title>
  <dc:creator>Mrs.Kerrell</dc:creator>
  <cp:lastModifiedBy>Alison Kerrell</cp:lastModifiedBy>
  <cp:revision>45</cp:revision>
  <cp:lastPrinted>2019-06-25T17:43:00Z</cp:lastPrinted>
  <dcterms:created xsi:type="dcterms:W3CDTF">2015-06-04T11:30:08Z</dcterms:created>
  <dcterms:modified xsi:type="dcterms:W3CDTF">2019-09-16T18:03:59Z</dcterms:modified>
</cp:coreProperties>
</file>